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0" r:id="rId3"/>
    <p:sldId id="283" r:id="rId4"/>
    <p:sldId id="282" r:id="rId5"/>
    <p:sldId id="281" r:id="rId6"/>
    <p:sldId id="267" r:id="rId7"/>
    <p:sldId id="294" r:id="rId8"/>
    <p:sldId id="286" r:id="rId9"/>
    <p:sldId id="285" r:id="rId10"/>
    <p:sldId id="276" r:id="rId11"/>
    <p:sldId id="284" r:id="rId12"/>
    <p:sldId id="287" r:id="rId13"/>
    <p:sldId id="278" r:id="rId14"/>
    <p:sldId id="275" r:id="rId15"/>
    <p:sldId id="279" r:id="rId16"/>
    <p:sldId id="274" r:id="rId17"/>
    <p:sldId id="273" r:id="rId18"/>
    <p:sldId id="272" r:id="rId19"/>
    <p:sldId id="288" r:id="rId20"/>
    <p:sldId id="292" r:id="rId21"/>
    <p:sldId id="293" r:id="rId22"/>
    <p:sldId id="289" r:id="rId23"/>
    <p:sldId id="290" r:id="rId24"/>
    <p:sldId id="291" r:id="rId2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72" d="100"/>
          <a:sy n="72" d="100"/>
        </p:scale>
        <p:origin x="-8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7F156-A58B-47F8-87F3-B04CDC61C6CB}" type="datetimeFigureOut">
              <a:rPr lang="pl-PL" smtClean="0"/>
              <a:pPr/>
              <a:t>2014-08-17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BBDA4-08DC-4373-9CC3-4DD992AD590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2267744" y="1052736"/>
            <a:ext cx="4597028" cy="5170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</a:rPr>
              <a:t>  </a:t>
            </a:r>
            <a:r>
              <a:rPr lang="pl-PL" sz="6600" b="1" dirty="0" smtClean="0">
                <a:solidFill>
                  <a:schemeClr val="bg1"/>
                </a:solidFill>
              </a:rPr>
              <a:t>MODEL </a:t>
            </a:r>
          </a:p>
          <a:p>
            <a:pPr algn="ctr"/>
            <a:endParaRPr lang="pl-PL" sz="66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6600" b="1" dirty="0" smtClean="0">
                <a:solidFill>
                  <a:schemeClr val="bg1"/>
                </a:solidFill>
              </a:rPr>
              <a:t>FINANSOWY</a:t>
            </a:r>
          </a:p>
          <a:p>
            <a:pPr algn="ctr"/>
            <a:r>
              <a:rPr lang="pl-PL" sz="66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l-PL" sz="6600" b="1" dirty="0" smtClean="0">
                <a:solidFill>
                  <a:schemeClr val="bg1"/>
                </a:solidFill>
              </a:rPr>
              <a:t>TIANDE</a:t>
            </a:r>
            <a:endParaRPr lang="pl-PL" sz="6600" dirty="0">
              <a:solidFill>
                <a:schemeClr val="bg1"/>
              </a:solidFill>
            </a:endParaRPr>
          </a:p>
        </p:txBody>
      </p: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4499992" y="1916832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b="1" dirty="0" smtClean="0">
                <a:latin typeface="Calibri" pitchFamily="34" charset="0"/>
                <a:cs typeface="Times New Roman" pitchFamily="18" charset="0"/>
              </a:rPr>
              <a:t> 300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1187624" y="2204864"/>
            <a:ext cx="914401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2123728" y="3861048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1979712" y="2852936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1" name="Oval 1"/>
          <p:cNvSpPr>
            <a:spLocks noChangeArrowheads="1"/>
          </p:cNvSpPr>
          <p:nvPr/>
        </p:nvSpPr>
        <p:spPr bwMode="auto">
          <a:xfrm>
            <a:off x="683568" y="3068960"/>
            <a:ext cx="914401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1115616" y="4005064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6143636" y="3000372"/>
            <a:ext cx="2286000" cy="2171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SUPERMARKET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600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95536" y="1988840"/>
            <a:ext cx="2899792" cy="3314700"/>
          </a:xfrm>
          <a:prstGeom prst="roundRect">
            <a:avLst>
              <a:gd name="adj" fmla="val 16667"/>
            </a:avLst>
          </a:prstGeom>
          <a:solidFill>
            <a:srgbClr val="FFFFFF">
              <a:alpha val="0"/>
            </a:srgbClr>
          </a:solidFill>
          <a:ln w="1270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2987824" y="332656"/>
            <a:ext cx="3171317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Arial" pitchFamily="34" charset="0"/>
              </a:rPr>
              <a:t>2.  EKONOMIA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</p:txBody>
      </p:sp>
      <p:cxnSp>
        <p:nvCxnSpPr>
          <p:cNvPr id="19" name="AutoShape 4"/>
          <p:cNvCxnSpPr>
            <a:cxnSpLocks noChangeShapeType="1"/>
            <a:endCxn id="10252" idx="1"/>
          </p:cNvCxnSpPr>
          <p:nvPr/>
        </p:nvCxnSpPr>
        <p:spPr bwMode="auto">
          <a:xfrm>
            <a:off x="3347864" y="3859908"/>
            <a:ext cx="2795772" cy="22631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3" name="AutoShape 4"/>
          <p:cNvCxnSpPr>
            <a:cxnSpLocks noChangeShapeType="1"/>
          </p:cNvCxnSpPr>
          <p:nvPr/>
        </p:nvCxnSpPr>
        <p:spPr bwMode="auto">
          <a:xfrm flipH="1">
            <a:off x="3275856" y="2636912"/>
            <a:ext cx="1224136" cy="93610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pic>
        <p:nvPicPr>
          <p:cNvPr id="3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779912" y="5157192"/>
            <a:ext cx="1944216" cy="1584176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ZAKUPY NA KWOTĘ 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 ZŁ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 DARMO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AutoShape 4"/>
          <p:cNvCxnSpPr>
            <a:cxnSpLocks noChangeShapeType="1"/>
          </p:cNvCxnSpPr>
          <p:nvPr/>
        </p:nvCxnSpPr>
        <p:spPr bwMode="auto">
          <a:xfrm flipH="1">
            <a:off x="5724128" y="5229200"/>
            <a:ext cx="1080120" cy="864096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5436096" y="1628800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b="1" dirty="0" smtClean="0">
                <a:latin typeface="Calibri" pitchFamily="34" charset="0"/>
                <a:cs typeface="Times New Roman" pitchFamily="18" charset="0"/>
              </a:rPr>
              <a:t>300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1187624" y="2204864"/>
            <a:ext cx="914401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2123728" y="3861048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1979712" y="2852936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1" name="Oval 1"/>
          <p:cNvSpPr>
            <a:spLocks noChangeArrowheads="1"/>
          </p:cNvSpPr>
          <p:nvPr/>
        </p:nvSpPr>
        <p:spPr bwMode="auto">
          <a:xfrm>
            <a:off x="683568" y="3068960"/>
            <a:ext cx="914401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1115616" y="4005064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</a:t>
            </a:r>
            <a:endParaRPr kumimoji="0" lang="pl-PL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6228184" y="2996952"/>
            <a:ext cx="2286000" cy="2171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SUPERMARKET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600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TIANDE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NR. PARTNERA - KONSULTANTA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95536" y="1988840"/>
            <a:ext cx="2899792" cy="3314700"/>
          </a:xfrm>
          <a:prstGeom prst="roundRect">
            <a:avLst>
              <a:gd name="adj" fmla="val 16667"/>
            </a:avLst>
          </a:prstGeom>
          <a:solidFill>
            <a:srgbClr val="FFFFFF">
              <a:alpha val="0"/>
            </a:srgbClr>
          </a:solidFill>
          <a:ln w="1270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51" name="AutoShape 11"/>
          <p:cNvSpPr>
            <a:spLocks noChangeShapeType="1"/>
          </p:cNvSpPr>
          <p:nvPr/>
        </p:nvSpPr>
        <p:spPr bwMode="auto">
          <a:xfrm>
            <a:off x="6228184" y="3933056"/>
            <a:ext cx="228600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2987824" y="332656"/>
            <a:ext cx="3171317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Arial" pitchFamily="34" charset="0"/>
              </a:rPr>
              <a:t>2.  EKONOMIA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</p:txBody>
      </p:sp>
      <p:cxnSp>
        <p:nvCxnSpPr>
          <p:cNvPr id="19" name="AutoShape 4"/>
          <p:cNvCxnSpPr>
            <a:cxnSpLocks noChangeShapeType="1"/>
          </p:cNvCxnSpPr>
          <p:nvPr/>
        </p:nvCxnSpPr>
        <p:spPr bwMode="auto">
          <a:xfrm>
            <a:off x="3347864" y="3645024"/>
            <a:ext cx="2880320" cy="0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3" name="AutoShape 4"/>
          <p:cNvCxnSpPr>
            <a:cxnSpLocks noChangeShapeType="1"/>
          </p:cNvCxnSpPr>
          <p:nvPr/>
        </p:nvCxnSpPr>
        <p:spPr bwMode="auto">
          <a:xfrm flipH="1">
            <a:off x="3275856" y="2348880"/>
            <a:ext cx="2232248" cy="864096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4" name="AutoShape 4"/>
          <p:cNvCxnSpPr>
            <a:cxnSpLocks noChangeShapeType="1"/>
          </p:cNvCxnSpPr>
          <p:nvPr/>
        </p:nvCxnSpPr>
        <p:spPr bwMode="auto">
          <a:xfrm flipH="1">
            <a:off x="5724128" y="5229200"/>
            <a:ext cx="1080120" cy="864096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pic>
        <p:nvPicPr>
          <p:cNvPr id="3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cxnSp>
        <p:nvCxnSpPr>
          <p:cNvPr id="21" name="Łącznik prosty 20"/>
          <p:cNvCxnSpPr/>
          <p:nvPr/>
        </p:nvCxnSpPr>
        <p:spPr>
          <a:xfrm>
            <a:off x="5580112" y="1700808"/>
            <a:ext cx="720080" cy="7920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/>
          <p:cNvCxnSpPr/>
          <p:nvPr/>
        </p:nvCxnSpPr>
        <p:spPr>
          <a:xfrm flipV="1">
            <a:off x="5580112" y="1628800"/>
            <a:ext cx="720080" cy="86409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3779912" y="5157192"/>
            <a:ext cx="1944216" cy="1584176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ZAKUPY NA KWOTĘ 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 ZŁ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 DARMO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AutoShape 4"/>
          <p:cNvCxnSpPr>
            <a:cxnSpLocks noChangeShapeType="1"/>
          </p:cNvCxnSpPr>
          <p:nvPr/>
        </p:nvCxnSpPr>
        <p:spPr bwMode="auto">
          <a:xfrm>
            <a:off x="7380312" y="3429000"/>
            <a:ext cx="0" cy="432048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251520" y="117693"/>
            <a:ext cx="871296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3.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MOŻLIWOŚCI FINANSOWE</a:t>
            </a:r>
          </a:p>
          <a:p>
            <a:pPr algn="ctr"/>
            <a:endParaRPr lang="pl-PL" sz="5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STAŁE LUB DODATKOWE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ŹRÓDŁO DOCHODU</a:t>
            </a:r>
            <a:endParaRPr lang="pl-PL" sz="5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742950" indent="-742950"/>
            <a:endParaRPr lang="pl-PL" sz="3600" dirty="0" smtClean="0">
              <a:solidFill>
                <a:schemeClr val="bg1"/>
              </a:solidFill>
              <a:cs typeface="Arial" pitchFamily="34" charset="0"/>
            </a:endParaRPr>
          </a:p>
          <a:p>
            <a:pPr marL="742950" indent="-742950" algn="ctr">
              <a:buAutoNum type="arabicPeriod"/>
            </a:pPr>
            <a:endParaRPr lang="pl-PL" sz="3600" dirty="0" smtClean="0">
              <a:solidFill>
                <a:schemeClr val="bg1"/>
              </a:solidFill>
            </a:endParaRPr>
          </a:p>
          <a:p>
            <a:pPr algn="ctr"/>
            <a:endParaRPr lang="pl-PL" sz="3600" dirty="0">
              <a:solidFill>
                <a:schemeClr val="bg1"/>
              </a:solidFill>
            </a:endParaRPr>
          </a:p>
        </p:txBody>
      </p: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971600" y="2708920"/>
            <a:ext cx="6972300" cy="160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pl-PL" sz="4000" b="1" dirty="0" smtClean="0">
                <a:latin typeface="Calibri" pitchFamily="34" charset="0"/>
                <a:cs typeface="Arial" pitchFamily="34" charset="0"/>
              </a:rPr>
              <a:t>JAK ZAROBIĆ 100 000$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pl-PL" sz="4000" b="1" dirty="0" smtClean="0">
                <a:latin typeface="Calibri" pitchFamily="34" charset="0"/>
                <a:cs typeface="Arial" pitchFamily="34" charset="0"/>
              </a:rPr>
              <a:t>W JEDEN ROK?</a:t>
            </a:r>
            <a:endParaRPr kumimoji="0" lang="pl-PL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836712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 MOŻLIWOŚCI FINANSOWE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STAŁE LUB DODATKOWE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ŹRÓDŁO DOCHODU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4572000" y="2780928"/>
            <a:ext cx="4104456" cy="36724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pl-PL" sz="1400" b="1" dirty="0" smtClean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RODZINA 5-CIO  6-CIO OSOBOWA WYDAJE ŚREDNIO OK. 300 ZŁ NA PRODUKTY CODZIENNEGO UŻYTKU.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NP. SZAMPON DO WŁOSÓW, PASTA DO ZĘBÓW MYDŁO LUB ŻEL DO KĄPIELI, BALSAM DO CIAŁA, KREM DO RĄK I TWARZY, PŁYN DO NACZYŃ, PROSZEK LUB PŁYN DO PRANIA ITP.</a:t>
            </a: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AutoShape 4"/>
          <p:cNvCxnSpPr>
            <a:cxnSpLocks noChangeShapeType="1"/>
          </p:cNvCxnSpPr>
          <p:nvPr/>
        </p:nvCxnSpPr>
        <p:spPr bwMode="auto">
          <a:xfrm flipV="1">
            <a:off x="4071934" y="4545694"/>
            <a:ext cx="500066" cy="2631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4" name="Oval 2"/>
          <p:cNvSpPr>
            <a:spLocks noChangeArrowheads="1"/>
          </p:cNvSpPr>
          <p:nvPr/>
        </p:nvSpPr>
        <p:spPr bwMode="auto">
          <a:xfrm>
            <a:off x="142844" y="2714620"/>
            <a:ext cx="3857652" cy="381477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             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 descr="C:\Documents and Settings\Waldek\Pulpit\TianDe\Grafiki rodzina\images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429000"/>
            <a:ext cx="2844556" cy="2365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8193" name="Oval 1"/>
          <p:cNvSpPr>
            <a:spLocks noChangeArrowheads="1"/>
          </p:cNvSpPr>
          <p:nvPr/>
        </p:nvSpPr>
        <p:spPr bwMode="auto">
          <a:xfrm>
            <a:off x="3923928" y="1196752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1331640" y="2708920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6588224" y="2492896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3923928" y="3212976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AutoShape 4"/>
          <p:cNvCxnSpPr>
            <a:cxnSpLocks noChangeShapeType="1"/>
            <a:endCxn id="8195" idx="1"/>
          </p:cNvCxnSpPr>
          <p:nvPr/>
        </p:nvCxnSpPr>
        <p:spPr bwMode="auto">
          <a:xfrm>
            <a:off x="5076056" y="1916832"/>
            <a:ext cx="1679557" cy="74345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9" name="AutoShape 4"/>
          <p:cNvCxnSpPr>
            <a:cxnSpLocks noChangeShapeType="1"/>
            <a:stCxn id="8193" idx="4"/>
            <a:endCxn id="8196" idx="0"/>
          </p:cNvCxnSpPr>
          <p:nvPr/>
        </p:nvCxnSpPr>
        <p:spPr bwMode="auto">
          <a:xfrm>
            <a:off x="4495428" y="2339752"/>
            <a:ext cx="0" cy="87322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0" name="AutoShape 4"/>
          <p:cNvCxnSpPr>
            <a:cxnSpLocks noChangeShapeType="1"/>
          </p:cNvCxnSpPr>
          <p:nvPr/>
        </p:nvCxnSpPr>
        <p:spPr bwMode="auto">
          <a:xfrm flipH="1">
            <a:off x="2339752" y="1916832"/>
            <a:ext cx="1584176" cy="93610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8193" name="Oval 1"/>
          <p:cNvSpPr>
            <a:spLocks noChangeArrowheads="1"/>
          </p:cNvSpPr>
          <p:nvPr/>
        </p:nvSpPr>
        <p:spPr bwMode="auto">
          <a:xfrm>
            <a:off x="3923928" y="1196752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1331640" y="2708920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6588224" y="2492896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3923928" y="3212976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7956376" y="3933056"/>
            <a:ext cx="643508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7092280" y="4365104"/>
            <a:ext cx="643508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6156176" y="4149080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5148064" y="4653136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4211960" y="4941168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3203848" y="4653136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2051720" y="4509120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1187624" y="4581128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323528" y="4221088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AutoShape 4"/>
          <p:cNvCxnSpPr>
            <a:cxnSpLocks noChangeShapeType="1"/>
            <a:endCxn id="8195" idx="1"/>
          </p:cNvCxnSpPr>
          <p:nvPr/>
        </p:nvCxnSpPr>
        <p:spPr bwMode="auto">
          <a:xfrm>
            <a:off x="5076056" y="1916832"/>
            <a:ext cx="1679557" cy="74345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9" name="AutoShape 4"/>
          <p:cNvCxnSpPr>
            <a:cxnSpLocks noChangeShapeType="1"/>
            <a:stCxn id="8193" idx="4"/>
            <a:endCxn id="8196" idx="0"/>
          </p:cNvCxnSpPr>
          <p:nvPr/>
        </p:nvCxnSpPr>
        <p:spPr bwMode="auto">
          <a:xfrm>
            <a:off x="4495428" y="2339752"/>
            <a:ext cx="0" cy="87322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0" name="AutoShape 4"/>
          <p:cNvCxnSpPr>
            <a:cxnSpLocks noChangeShapeType="1"/>
          </p:cNvCxnSpPr>
          <p:nvPr/>
        </p:nvCxnSpPr>
        <p:spPr bwMode="auto">
          <a:xfrm flipH="1">
            <a:off x="2339752" y="1916832"/>
            <a:ext cx="1584176" cy="93610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1" name="AutoShape 4"/>
          <p:cNvCxnSpPr>
            <a:cxnSpLocks noChangeShapeType="1"/>
          </p:cNvCxnSpPr>
          <p:nvPr/>
        </p:nvCxnSpPr>
        <p:spPr bwMode="auto">
          <a:xfrm>
            <a:off x="7668344" y="3356992"/>
            <a:ext cx="432048" cy="64807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2" name="AutoShape 4"/>
          <p:cNvCxnSpPr>
            <a:cxnSpLocks noChangeShapeType="1"/>
          </p:cNvCxnSpPr>
          <p:nvPr/>
        </p:nvCxnSpPr>
        <p:spPr bwMode="auto">
          <a:xfrm>
            <a:off x="7308304" y="3645024"/>
            <a:ext cx="144016" cy="720080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3" name="AutoShape 4"/>
          <p:cNvCxnSpPr>
            <a:cxnSpLocks noChangeShapeType="1"/>
            <a:stCxn id="8195" idx="3"/>
            <a:endCxn id="8199" idx="0"/>
          </p:cNvCxnSpPr>
          <p:nvPr/>
        </p:nvCxnSpPr>
        <p:spPr bwMode="auto">
          <a:xfrm flipH="1">
            <a:off x="6480212" y="3468508"/>
            <a:ext cx="275401" cy="68057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4" name="AutoShape 4"/>
          <p:cNvCxnSpPr>
            <a:cxnSpLocks noChangeShapeType="1"/>
          </p:cNvCxnSpPr>
          <p:nvPr/>
        </p:nvCxnSpPr>
        <p:spPr bwMode="auto">
          <a:xfrm>
            <a:off x="4932040" y="4221088"/>
            <a:ext cx="432048" cy="432048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5" name="AutoShape 4"/>
          <p:cNvCxnSpPr>
            <a:cxnSpLocks noChangeShapeType="1"/>
            <a:stCxn id="8196" idx="4"/>
            <a:endCxn id="8201" idx="0"/>
          </p:cNvCxnSpPr>
          <p:nvPr/>
        </p:nvCxnSpPr>
        <p:spPr bwMode="auto">
          <a:xfrm>
            <a:off x="4495428" y="4355976"/>
            <a:ext cx="40568" cy="58519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6" name="AutoShape 4"/>
          <p:cNvCxnSpPr>
            <a:cxnSpLocks noChangeShapeType="1"/>
            <a:endCxn id="8202" idx="7"/>
          </p:cNvCxnSpPr>
          <p:nvPr/>
        </p:nvCxnSpPr>
        <p:spPr bwMode="auto">
          <a:xfrm flipH="1">
            <a:off x="3757012" y="4221088"/>
            <a:ext cx="310932" cy="526956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7" name="AutoShape 4"/>
          <p:cNvCxnSpPr>
            <a:cxnSpLocks noChangeShapeType="1"/>
          </p:cNvCxnSpPr>
          <p:nvPr/>
        </p:nvCxnSpPr>
        <p:spPr bwMode="auto">
          <a:xfrm>
            <a:off x="2195736" y="3789040"/>
            <a:ext cx="144016" cy="64807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8" name="AutoShape 4"/>
          <p:cNvCxnSpPr>
            <a:cxnSpLocks noChangeShapeType="1"/>
          </p:cNvCxnSpPr>
          <p:nvPr/>
        </p:nvCxnSpPr>
        <p:spPr bwMode="auto">
          <a:xfrm flipH="1">
            <a:off x="899592" y="3573016"/>
            <a:ext cx="504056" cy="720080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9" name="AutoShape 4"/>
          <p:cNvCxnSpPr>
            <a:cxnSpLocks noChangeShapeType="1"/>
            <a:endCxn id="8204" idx="0"/>
          </p:cNvCxnSpPr>
          <p:nvPr/>
        </p:nvCxnSpPr>
        <p:spPr bwMode="auto">
          <a:xfrm flipH="1">
            <a:off x="1511660" y="3861048"/>
            <a:ext cx="252028" cy="720080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7169" name="AutoShape 1"/>
          <p:cNvSpPr>
            <a:spLocks noChangeArrowheads="1"/>
          </p:cNvSpPr>
          <p:nvPr/>
        </p:nvSpPr>
        <p:spPr bwMode="auto">
          <a:xfrm>
            <a:off x="4139952" y="260648"/>
            <a:ext cx="10287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3568452" y="946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1)             3</a:t>
            </a: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3568452" y="1517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2)             9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568452" y="2089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3)            27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568452" y="2660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4)            81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3568452" y="3232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5)           243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3568452" y="3803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6)           729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3568452" y="4375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7)          2187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3568452" y="4946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8)          6561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568452" y="5518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9)         19683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3225552" y="6089948"/>
            <a:ext cx="26289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RAZEM     29523 OSÓB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Nawias klamrowy otwierający 15"/>
          <p:cNvSpPr/>
          <p:nvPr/>
        </p:nvSpPr>
        <p:spPr>
          <a:xfrm>
            <a:off x="2915816" y="908720"/>
            <a:ext cx="477767" cy="5112568"/>
          </a:xfrm>
          <a:prstGeom prst="leftBrac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 rot="16200000">
            <a:off x="1366564" y="3106044"/>
            <a:ext cx="2016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dirty="0" smtClean="0">
                <a:solidFill>
                  <a:schemeClr val="bg1"/>
                </a:solidFill>
                <a:latin typeface="+mj-lt"/>
              </a:rPr>
              <a:t>MIESIĄCE</a:t>
            </a:r>
            <a:endParaRPr lang="pl-PL" sz="3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971600" y="2708920"/>
            <a:ext cx="6972300" cy="160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29 523 X 300 zł = OBRÓT OK. 8 856</a:t>
            </a:r>
            <a:r>
              <a:rPr kumimoji="0" lang="pl-PL" sz="2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9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00 ZŁ </a:t>
            </a:r>
            <a:endParaRPr kumimoji="0" lang="pl-PL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 OK 3,5% = </a:t>
            </a:r>
            <a:r>
              <a:rPr lang="pl-PL" sz="2600" b="1" dirty="0" smtClean="0">
                <a:latin typeface="Calibri" pitchFamily="34" charset="0"/>
                <a:cs typeface="Arial" pitchFamily="34" charset="0"/>
              </a:rPr>
              <a:t>309 991,50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ZŁ NA MIESIĄC </a:t>
            </a:r>
            <a:endParaRPr kumimoji="0" lang="pl-PL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 10% = </a:t>
            </a:r>
            <a:r>
              <a:rPr lang="pl-PL" sz="2600" b="1" dirty="0" smtClean="0">
                <a:latin typeface="Calibri" pitchFamily="34" charset="0"/>
                <a:cs typeface="Arial" pitchFamily="34" charset="0"/>
              </a:rPr>
              <a:t>30 999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,15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1043608" y="2276872"/>
            <a:ext cx="6972300" cy="208823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pl-PL" sz="5400" b="1" dirty="0" smtClean="0">
                <a:latin typeface="Calibri" pitchFamily="34" charset="0"/>
                <a:cs typeface="Arial" pitchFamily="34" charset="0"/>
              </a:rPr>
              <a:t>31 000 ZŁ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pl-PL" sz="5400" b="1" dirty="0" smtClean="0">
                <a:latin typeface="Calibri" pitchFamily="34" charset="0"/>
                <a:cs typeface="Arial" pitchFamily="34" charset="0"/>
              </a:rPr>
              <a:t> NA MIESIĄC </a:t>
            </a:r>
            <a:endParaRPr lang="pl-PL" sz="5400" b="1" dirty="0" smtClean="0">
              <a:latin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endParaRPr kumimoji="0" lang="pl-PL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971600" y="394692"/>
            <a:ext cx="727280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MAMY TRZY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WARIANTY</a:t>
            </a:r>
          </a:p>
          <a:p>
            <a:pPr algn="ctr"/>
            <a:endParaRPr lang="pl-PL" sz="54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 WSPÓŁPRACY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Z TIANDE</a:t>
            </a:r>
            <a:endParaRPr lang="pl-PL" sz="3600" dirty="0" smtClean="0">
              <a:solidFill>
                <a:schemeClr val="bg1"/>
              </a:solidFill>
            </a:endParaRPr>
          </a:p>
          <a:p>
            <a:pPr algn="ctr"/>
            <a:endParaRPr lang="pl-PL" sz="3600" dirty="0">
              <a:solidFill>
                <a:schemeClr val="bg1"/>
              </a:solidFill>
            </a:endParaRPr>
          </a:p>
        </p:txBody>
      </p: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8193" name="Oval 1"/>
          <p:cNvSpPr>
            <a:spLocks noChangeArrowheads="1"/>
          </p:cNvSpPr>
          <p:nvPr/>
        </p:nvSpPr>
        <p:spPr bwMode="auto">
          <a:xfrm>
            <a:off x="3923928" y="1196752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2357422" y="3214686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5786446" y="3429000"/>
            <a:ext cx="1143000" cy="107157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AutoShape 4"/>
          <p:cNvCxnSpPr>
            <a:cxnSpLocks noChangeShapeType="1"/>
            <a:endCxn id="8195" idx="1"/>
          </p:cNvCxnSpPr>
          <p:nvPr/>
        </p:nvCxnSpPr>
        <p:spPr bwMode="auto">
          <a:xfrm rot="16200000" flipH="1">
            <a:off x="4720105" y="2352198"/>
            <a:ext cx="1371376" cy="109608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0" name="AutoShape 4"/>
          <p:cNvCxnSpPr>
            <a:cxnSpLocks noChangeShapeType="1"/>
          </p:cNvCxnSpPr>
          <p:nvPr/>
        </p:nvCxnSpPr>
        <p:spPr bwMode="auto">
          <a:xfrm rot="5400000">
            <a:off x="3178959" y="2321711"/>
            <a:ext cx="1000132" cy="928694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8193" name="Oval 1"/>
          <p:cNvSpPr>
            <a:spLocks noChangeArrowheads="1"/>
          </p:cNvSpPr>
          <p:nvPr/>
        </p:nvSpPr>
        <p:spPr bwMode="auto">
          <a:xfrm>
            <a:off x="3923928" y="1196752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1785918" y="3000372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5572132" y="3214686"/>
            <a:ext cx="1143000" cy="11430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929454" y="4643446"/>
            <a:ext cx="643508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5072066" y="4714884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2571736" y="4786322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1142976" y="4572008"/>
            <a:ext cx="648072" cy="64807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300</a:t>
            </a:r>
            <a:endParaRPr kumimoji="0" lang="pl-PL" sz="11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ZŁ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AutoShape 4"/>
          <p:cNvCxnSpPr>
            <a:cxnSpLocks noChangeShapeType="1"/>
          </p:cNvCxnSpPr>
          <p:nvPr/>
        </p:nvCxnSpPr>
        <p:spPr bwMode="auto">
          <a:xfrm rot="16200000" flipH="1">
            <a:off x="4786314" y="2214554"/>
            <a:ext cx="1143008" cy="100013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0" name="AutoShape 4"/>
          <p:cNvCxnSpPr>
            <a:cxnSpLocks noChangeShapeType="1"/>
          </p:cNvCxnSpPr>
          <p:nvPr/>
        </p:nvCxnSpPr>
        <p:spPr bwMode="auto">
          <a:xfrm rot="10800000" flipV="1">
            <a:off x="2643174" y="1916832"/>
            <a:ext cx="1280754" cy="1154978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1" name="AutoShape 4"/>
          <p:cNvCxnSpPr>
            <a:cxnSpLocks noChangeShapeType="1"/>
          </p:cNvCxnSpPr>
          <p:nvPr/>
        </p:nvCxnSpPr>
        <p:spPr bwMode="auto">
          <a:xfrm>
            <a:off x="6643702" y="4071942"/>
            <a:ext cx="432048" cy="64807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3" name="AutoShape 4"/>
          <p:cNvCxnSpPr>
            <a:cxnSpLocks noChangeShapeType="1"/>
            <a:stCxn id="8195" idx="3"/>
          </p:cNvCxnSpPr>
          <p:nvPr/>
        </p:nvCxnSpPr>
        <p:spPr bwMode="auto">
          <a:xfrm rot="5400000">
            <a:off x="5274117" y="4274000"/>
            <a:ext cx="549107" cy="381703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7" name="AutoShape 4"/>
          <p:cNvCxnSpPr>
            <a:cxnSpLocks noChangeShapeType="1"/>
          </p:cNvCxnSpPr>
          <p:nvPr/>
        </p:nvCxnSpPr>
        <p:spPr bwMode="auto">
          <a:xfrm>
            <a:off x="2643174" y="4143380"/>
            <a:ext cx="144016" cy="648072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28" name="AutoShape 4"/>
          <p:cNvCxnSpPr>
            <a:cxnSpLocks noChangeShapeType="1"/>
          </p:cNvCxnSpPr>
          <p:nvPr/>
        </p:nvCxnSpPr>
        <p:spPr bwMode="auto">
          <a:xfrm rot="5400000">
            <a:off x="1645037" y="4141385"/>
            <a:ext cx="500066" cy="361180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7169" name="AutoShape 1"/>
          <p:cNvSpPr>
            <a:spLocks noChangeArrowheads="1"/>
          </p:cNvSpPr>
          <p:nvPr/>
        </p:nvSpPr>
        <p:spPr bwMode="auto">
          <a:xfrm>
            <a:off x="4139952" y="260648"/>
            <a:ext cx="10287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3568452" y="946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1)             2</a:t>
            </a: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3568452" y="1517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2)             4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568452" y="2089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3)  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8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568452" y="2660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4) 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16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3568452" y="3232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5) 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32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3568452" y="3803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6) 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64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3568452" y="4375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7)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128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3568452" y="49469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8)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2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56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568452" y="5518448"/>
            <a:ext cx="20574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9)      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512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3225552" y="6089948"/>
            <a:ext cx="26289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RAZEM     </a:t>
            </a:r>
            <a:r>
              <a:rPr lang="pl-PL" b="1" dirty="0" smtClean="0">
                <a:latin typeface="Calibri" pitchFamily="34" charset="0"/>
                <a:cs typeface="Arial" pitchFamily="34" charset="0"/>
              </a:rPr>
              <a:t>10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22 OSÓB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Nawias klamrowy otwierający 15"/>
          <p:cNvSpPr/>
          <p:nvPr/>
        </p:nvSpPr>
        <p:spPr>
          <a:xfrm>
            <a:off x="2915816" y="908720"/>
            <a:ext cx="477767" cy="5112568"/>
          </a:xfrm>
          <a:prstGeom prst="leftBrac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 rot="16200000">
            <a:off x="1366564" y="3106044"/>
            <a:ext cx="2016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dirty="0" smtClean="0">
                <a:solidFill>
                  <a:schemeClr val="bg1"/>
                </a:solidFill>
                <a:latin typeface="+mj-lt"/>
              </a:rPr>
              <a:t>MIESIĄCE</a:t>
            </a:r>
            <a:endParaRPr lang="pl-PL" sz="3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971600" y="2708920"/>
            <a:ext cx="6972300" cy="160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pl-PL" sz="2600" b="1" dirty="0" smtClean="0">
                <a:latin typeface="Calibri" pitchFamily="34" charset="0"/>
                <a:cs typeface="Arial" pitchFamily="34" charset="0"/>
              </a:rPr>
              <a:t>102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 X 300 zł = OBRÓT OK. </a:t>
            </a:r>
            <a:r>
              <a:rPr lang="pl-PL" sz="2600" b="1" dirty="0" smtClean="0">
                <a:latin typeface="Calibri" pitchFamily="34" charset="0"/>
                <a:cs typeface="Arial" pitchFamily="34" charset="0"/>
              </a:rPr>
              <a:t>306 600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ZŁ </a:t>
            </a:r>
            <a:endParaRPr kumimoji="0" lang="pl-PL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 OK 3,5% = </a:t>
            </a:r>
            <a:r>
              <a:rPr lang="pl-PL" sz="2600" b="1" dirty="0" smtClean="0">
                <a:latin typeface="Calibri" pitchFamily="34" charset="0"/>
                <a:cs typeface="Arial" pitchFamily="34" charset="0"/>
              </a:rPr>
              <a:t>10 731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ZŁ NA MIESIĄC </a:t>
            </a:r>
            <a:endParaRPr kumimoji="0" lang="pl-PL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 10% = </a:t>
            </a:r>
            <a:r>
              <a:rPr lang="pl-PL" sz="2600" b="1" dirty="0" smtClean="0">
                <a:latin typeface="Calibri" pitchFamily="34" charset="0"/>
                <a:cs typeface="Arial" pitchFamily="34" charset="0"/>
              </a:rPr>
              <a:t>1073</a:t>
            </a:r>
            <a:r>
              <a:rPr kumimoji="0" lang="pl-PL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,10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1043608" y="2276872"/>
            <a:ext cx="6972300" cy="208823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pl-PL" sz="5400" b="1" dirty="0" smtClean="0">
                <a:latin typeface="Calibri" pitchFamily="34" charset="0"/>
                <a:cs typeface="Arial" pitchFamily="34" charset="0"/>
              </a:rPr>
              <a:t>1073.10 ZŁ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pl-PL" sz="5400" b="1" dirty="0" smtClean="0">
                <a:latin typeface="Calibri" pitchFamily="34" charset="0"/>
                <a:cs typeface="Arial" pitchFamily="34" charset="0"/>
              </a:rPr>
              <a:t> NA MIESIĄC </a:t>
            </a:r>
            <a:endParaRPr lang="pl-PL" sz="5400" b="1" dirty="0" smtClean="0">
              <a:latin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endParaRPr kumimoji="0" lang="pl-PL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971600" y="116632"/>
            <a:ext cx="7272807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/>
            <a:r>
              <a:rPr lang="pl-PL" sz="3600" b="1" dirty="0" smtClean="0">
                <a:solidFill>
                  <a:schemeClr val="bg1"/>
                </a:solidFill>
              </a:rPr>
              <a:t> </a:t>
            </a:r>
            <a:r>
              <a:rPr lang="pl-PL" sz="5400" b="1" dirty="0" smtClean="0">
                <a:solidFill>
                  <a:schemeClr val="bg1"/>
                </a:solidFill>
              </a:rPr>
              <a:t>1.</a:t>
            </a:r>
          </a:p>
          <a:p>
            <a:pPr marL="742950" indent="-742950" algn="ctr"/>
            <a:r>
              <a:rPr lang="pl-PL" sz="5400" b="1" dirty="0" smtClean="0">
                <a:solidFill>
                  <a:schemeClr val="bg1"/>
                </a:solidFill>
              </a:rPr>
              <a:t>  </a:t>
            </a:r>
          </a:p>
          <a:p>
            <a:pPr marL="742950" indent="-742950" algn="ctr"/>
            <a:r>
              <a:rPr lang="pl-PL" sz="5400" b="1" dirty="0" smtClean="0">
                <a:solidFill>
                  <a:schemeClr val="bg1"/>
                </a:solidFill>
              </a:rPr>
              <a:t>STAŁY</a:t>
            </a:r>
          </a:p>
          <a:p>
            <a:pPr marL="742950" indent="-742950" algn="ctr"/>
            <a:r>
              <a:rPr lang="pl-PL" sz="5400" b="1" dirty="0" smtClean="0">
                <a:solidFill>
                  <a:schemeClr val="bg1"/>
                </a:solidFill>
              </a:rPr>
              <a:t> </a:t>
            </a:r>
          </a:p>
          <a:p>
            <a:pPr marL="742950" indent="-742950" algn="ctr"/>
            <a:r>
              <a:rPr lang="pl-PL" sz="5400" b="1" dirty="0" smtClean="0">
                <a:solidFill>
                  <a:schemeClr val="bg1"/>
                </a:solidFill>
              </a:rPr>
              <a:t>KLIENT</a:t>
            </a:r>
          </a:p>
          <a:p>
            <a:pPr marL="742950" indent="-742950" algn="ctr"/>
            <a:r>
              <a:rPr lang="pl-PL" sz="5400" b="1" dirty="0" smtClean="0">
                <a:solidFill>
                  <a:schemeClr val="bg1"/>
                </a:solidFill>
              </a:rPr>
              <a:t> </a:t>
            </a:r>
          </a:p>
          <a:p>
            <a:pPr marL="742950" indent="-742950" algn="ctr"/>
            <a:r>
              <a:rPr lang="pl-PL" sz="5400" b="1" dirty="0" smtClean="0">
                <a:solidFill>
                  <a:schemeClr val="bg1"/>
                </a:solidFill>
              </a:rPr>
              <a:t>TIANDE</a:t>
            </a:r>
          </a:p>
          <a:p>
            <a:pPr marL="742950" indent="-742950"/>
            <a:r>
              <a:rPr lang="pl-PL" sz="3600" b="1" dirty="0" smtClean="0">
                <a:solidFill>
                  <a:schemeClr val="bg1"/>
                </a:solidFill>
                <a:cs typeface="Arial" pitchFamily="34" charset="0"/>
              </a:rPr>
              <a:t>           </a:t>
            </a:r>
            <a:endParaRPr lang="pl-PL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742950" indent="-742950"/>
            <a:endParaRPr lang="pl-PL" sz="3600" dirty="0" smtClean="0">
              <a:solidFill>
                <a:schemeClr val="bg1"/>
              </a:solidFill>
              <a:cs typeface="Arial" pitchFamily="34" charset="0"/>
            </a:endParaRPr>
          </a:p>
          <a:p>
            <a:pPr marL="742950" indent="-742950" algn="ctr">
              <a:buAutoNum type="arabicPeriod"/>
            </a:pPr>
            <a:endParaRPr lang="pl-PL" sz="3600" dirty="0" smtClean="0">
              <a:solidFill>
                <a:schemeClr val="bg1"/>
              </a:solidFill>
            </a:endParaRPr>
          </a:p>
          <a:p>
            <a:pPr algn="ctr"/>
            <a:endParaRPr lang="pl-PL" sz="3600" dirty="0">
              <a:solidFill>
                <a:schemeClr val="bg1"/>
              </a:solidFill>
            </a:endParaRPr>
          </a:p>
        </p:txBody>
      </p: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971600" y="116632"/>
            <a:ext cx="7272807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2.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EKONOMIA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OSZCZĘDNOŚCI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cs typeface="Arial" pitchFamily="34" charset="0"/>
              </a:rPr>
              <a:t> ZAKUPY ZA DARMO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l-PL" sz="3600" b="1" dirty="0" smtClean="0">
                <a:solidFill>
                  <a:schemeClr val="bg1"/>
                </a:solidFill>
                <a:cs typeface="Arial" pitchFamily="34" charset="0"/>
              </a:rPr>
              <a:t>           </a:t>
            </a:r>
            <a:endParaRPr lang="pl-PL" sz="3600" dirty="0" smtClean="0">
              <a:solidFill>
                <a:schemeClr val="bg1"/>
              </a:solidFill>
              <a:cs typeface="Arial" pitchFamily="34" charset="0"/>
            </a:endParaRPr>
          </a:p>
          <a:p>
            <a:pPr marL="742950" indent="-742950" algn="ctr">
              <a:buAutoNum type="arabicPeriod"/>
            </a:pPr>
            <a:endParaRPr lang="pl-PL" sz="3600" dirty="0" smtClean="0">
              <a:solidFill>
                <a:schemeClr val="bg1"/>
              </a:solidFill>
            </a:endParaRPr>
          </a:p>
          <a:p>
            <a:pPr algn="ctr"/>
            <a:endParaRPr lang="pl-PL" sz="3600" dirty="0">
              <a:solidFill>
                <a:schemeClr val="bg1"/>
              </a:solidFill>
            </a:endParaRPr>
          </a:p>
        </p:txBody>
      </p: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251520" y="117693"/>
            <a:ext cx="871296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3.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MOŻLIWOŚCI FINANSOWE</a:t>
            </a:r>
          </a:p>
          <a:p>
            <a:pPr algn="ctr"/>
            <a:endParaRPr lang="pl-PL" sz="5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STAŁE LUB DODATKOWE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5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ŹRÓDŁO DOCHODU</a:t>
            </a:r>
            <a:endParaRPr lang="pl-PL" sz="5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742950" indent="-742950"/>
            <a:endParaRPr lang="pl-PL" sz="3600" dirty="0" smtClean="0">
              <a:solidFill>
                <a:schemeClr val="bg1"/>
              </a:solidFill>
              <a:cs typeface="Arial" pitchFamily="34" charset="0"/>
            </a:endParaRPr>
          </a:p>
          <a:p>
            <a:pPr marL="742950" indent="-742950" algn="ctr">
              <a:buAutoNum type="arabicPeriod"/>
            </a:pPr>
            <a:endParaRPr lang="pl-PL" sz="3600" dirty="0" smtClean="0">
              <a:solidFill>
                <a:schemeClr val="bg1"/>
              </a:solidFill>
            </a:endParaRPr>
          </a:p>
          <a:p>
            <a:pPr algn="ctr"/>
            <a:endParaRPr lang="pl-PL" sz="3600" dirty="0">
              <a:solidFill>
                <a:schemeClr val="bg1"/>
              </a:solidFill>
            </a:endParaRPr>
          </a:p>
        </p:txBody>
      </p: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3"/>
          <p:cNvSpPr/>
          <p:nvPr/>
        </p:nvSpPr>
        <p:spPr>
          <a:xfrm>
            <a:off x="2123728" y="1196752"/>
            <a:ext cx="48919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1.  STAŁY KLIENT TIANDE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755576" y="3861048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pl-PL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TY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779912" y="2636912"/>
            <a:ext cx="4343400" cy="331236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ZAMIANA PRODUKTÓW CHEMICZNYCH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NA PRODUKTY ZDROWE BEZPIECZNE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EKOLOGICZNE DLA TWOJEJ RODZINY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ZAKUPY ZA DOWOLNĄ KWOTĘ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KUPOWANE W TIANDE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 CENACH HURTOWYCH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28" name="AutoShape 4"/>
          <p:cNvCxnSpPr>
            <a:cxnSpLocks noChangeShapeType="1"/>
            <a:stCxn id="1026" idx="6"/>
          </p:cNvCxnSpPr>
          <p:nvPr/>
        </p:nvCxnSpPr>
        <p:spPr bwMode="auto">
          <a:xfrm>
            <a:off x="1669976" y="4318248"/>
            <a:ext cx="2109936" cy="46856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pic>
        <p:nvPicPr>
          <p:cNvPr id="1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000364" y="836712"/>
            <a:ext cx="4357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36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EKONOMIA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4572000" y="2285992"/>
            <a:ext cx="4104456" cy="36724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pl-PL" sz="1400" b="1" dirty="0" smtClean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RODZINA 5-CIO  6-CIO OSOBOWA WYDAJE ŚREDNIO OK. 300 ZŁ NA PRODUKTY CODZIENNEGO UŻYTKU.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NP. SZAMPON DO WŁOSÓW, PASTA DO ZĘBÓW MYDŁO LUB ŻEL DO KĄPIELI, BALSAM DO CIAŁA, KREM DO RĄK I TWARZY, PŁYN DO NACZYŃ, PROSZEK LUB PŁYN DO PRANIA ITP.</a:t>
            </a: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AutoShape 4"/>
          <p:cNvCxnSpPr>
            <a:cxnSpLocks noChangeShapeType="1"/>
          </p:cNvCxnSpPr>
          <p:nvPr/>
        </p:nvCxnSpPr>
        <p:spPr bwMode="auto">
          <a:xfrm>
            <a:off x="4071934" y="4143380"/>
            <a:ext cx="500066" cy="1588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5" name="Oval 2"/>
          <p:cNvSpPr>
            <a:spLocks noChangeArrowheads="1"/>
          </p:cNvSpPr>
          <p:nvPr/>
        </p:nvSpPr>
        <p:spPr bwMode="auto">
          <a:xfrm>
            <a:off x="142844" y="2071678"/>
            <a:ext cx="3857652" cy="381477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             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Waldek\Pulpit\TianDe\Grafiki rodzina\images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786058"/>
            <a:ext cx="2844556" cy="2365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4139952" y="1916832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b="1" dirty="0" smtClean="0">
                <a:latin typeface="Calibri" pitchFamily="34" charset="0"/>
                <a:cs typeface="Times New Roman" pitchFamily="18" charset="0"/>
              </a:rPr>
              <a:t> 300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2555776" y="3789040"/>
            <a:ext cx="4032448" cy="25922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SUPERMARKET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KARTA STAŁEGO KLIENTA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RABAT PROCENTOWY </a:t>
            </a:r>
            <a:r>
              <a:rPr lang="pl-PL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OK. 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10%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LUB PUNKTY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OD WŁASNYCH ZAKUPÓW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600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2987824" y="332656"/>
            <a:ext cx="3171317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Arial" pitchFamily="34" charset="0"/>
              </a:rPr>
              <a:t>2.  EKONOMIA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3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cxnSp>
        <p:nvCxnSpPr>
          <p:cNvPr id="20" name="AutoShape 4"/>
          <p:cNvCxnSpPr>
            <a:cxnSpLocks noChangeShapeType="1"/>
            <a:stCxn id="10244" idx="4"/>
            <a:endCxn id="10252" idx="0"/>
          </p:cNvCxnSpPr>
          <p:nvPr/>
        </p:nvCxnSpPr>
        <p:spPr bwMode="auto">
          <a:xfrm flipH="1">
            <a:off x="4572000" y="2831232"/>
            <a:ext cx="25152" cy="957808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6035"/>
            <a:ext cx="9143999" cy="68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4139952" y="1916832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b="1" dirty="0" smtClean="0">
                <a:latin typeface="Calibri" pitchFamily="34" charset="0"/>
                <a:cs typeface="Times New Roman" pitchFamily="18" charset="0"/>
              </a:rPr>
              <a:t> 300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707904" y="4437112"/>
            <a:ext cx="1944216" cy="1584176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ZAKUPY NA KWOTĘ 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 ZŁ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 DARMO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2987824" y="332656"/>
            <a:ext cx="3171317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Arial" pitchFamily="34" charset="0"/>
              </a:rPr>
              <a:t>2.  EKONOMIA</a:t>
            </a:r>
            <a:endParaRPr kumimoji="0" lang="pl-PL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30" name="Picture 2" descr="D:\MOJE DOKUMENTY\MOJE STRONY\Strony-TianDe\tianderegionalne\TianDe-materiały różne\obrazy paczki\tiande-logo-białe 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199800" cy="582375"/>
          </a:xfrm>
          <a:prstGeom prst="rect">
            <a:avLst/>
          </a:prstGeom>
          <a:noFill/>
        </p:spPr>
      </p:pic>
      <p:cxnSp>
        <p:nvCxnSpPr>
          <p:cNvPr id="20" name="AutoShape 4"/>
          <p:cNvCxnSpPr>
            <a:cxnSpLocks noChangeShapeType="1"/>
            <a:endCxn id="10243" idx="0"/>
          </p:cNvCxnSpPr>
          <p:nvPr/>
        </p:nvCxnSpPr>
        <p:spPr bwMode="auto">
          <a:xfrm>
            <a:off x="4644008" y="2852936"/>
            <a:ext cx="36004" cy="1584176"/>
          </a:xfrm>
          <a:prstGeom prst="straightConnector1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522</Words>
  <Application>Microsoft Office PowerPoint</Application>
  <PresentationFormat>Pokaz na ekranie (4:3)</PresentationFormat>
  <Paragraphs>232</Paragraphs>
  <Slides>24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5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Waldek</dc:creator>
  <cp:lastModifiedBy>OEM</cp:lastModifiedBy>
  <cp:revision>26</cp:revision>
  <dcterms:created xsi:type="dcterms:W3CDTF">2014-08-08T03:07:31Z</dcterms:created>
  <dcterms:modified xsi:type="dcterms:W3CDTF">2014-08-17T14:29:58Z</dcterms:modified>
</cp:coreProperties>
</file>